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78" r:id="rId6"/>
    <p:sldId id="261" r:id="rId7"/>
    <p:sldId id="27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7C4E-C925-4111-9B22-AE81C59AA13D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04C0-9155-4122-A7A8-22DD2EB52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7C4E-C925-4111-9B22-AE81C59AA13D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04C0-9155-4122-A7A8-22DD2EB52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7C4E-C925-4111-9B22-AE81C59AA13D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04C0-9155-4122-A7A8-22DD2EB52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7C4E-C925-4111-9B22-AE81C59AA13D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04C0-9155-4122-A7A8-22DD2EB52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7C4E-C925-4111-9B22-AE81C59AA13D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04C0-9155-4122-A7A8-22DD2EB52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7C4E-C925-4111-9B22-AE81C59AA13D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04C0-9155-4122-A7A8-22DD2EB52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7C4E-C925-4111-9B22-AE81C59AA13D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04C0-9155-4122-A7A8-22DD2EB52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7C4E-C925-4111-9B22-AE81C59AA13D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04C0-9155-4122-A7A8-22DD2EB52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7C4E-C925-4111-9B22-AE81C59AA13D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04C0-9155-4122-A7A8-22DD2EB52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7C4E-C925-4111-9B22-AE81C59AA13D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04C0-9155-4122-A7A8-22DD2EB52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7417C4E-C925-4111-9B22-AE81C59AA13D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18304C0-9155-4122-A7A8-22DD2EB52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7417C4E-C925-4111-9B22-AE81C59AA13D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18304C0-9155-4122-A7A8-22DD2EB52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Purchasing and inventory control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no 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Spare Parts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</a:t>
            </a:r>
            <a:r>
              <a:rPr lang="en-US" dirty="0"/>
              <a:t>of alternate source of supply of spares </a:t>
            </a:r>
            <a:r>
              <a:rPr lang="en-US" dirty="0" smtClean="0"/>
              <a:t>form station </a:t>
            </a:r>
            <a:r>
              <a:rPr lang="en-US" dirty="0"/>
              <a:t>to build up a competitive atmosphere among </a:t>
            </a:r>
            <a:r>
              <a:rPr lang="en-US" dirty="0" smtClean="0"/>
              <a:t>the vendors</a:t>
            </a:r>
            <a:r>
              <a:rPr lang="en-US" dirty="0"/>
              <a:t>. The objectives </a:t>
            </a:r>
            <a:r>
              <a:rPr lang="en-US" dirty="0" smtClean="0"/>
              <a:t>are</a:t>
            </a:r>
          </a:p>
          <a:p>
            <a:endParaRPr lang="en-US" dirty="0"/>
          </a:p>
          <a:p>
            <a:pPr algn="ctr"/>
            <a:r>
              <a:rPr lang="en-US" dirty="0" smtClean="0"/>
              <a:t>To </a:t>
            </a:r>
            <a:r>
              <a:rPr lang="en-US" dirty="0"/>
              <a:t>optimize the spares cost.</a:t>
            </a:r>
          </a:p>
          <a:p>
            <a:pPr algn="ctr"/>
            <a:r>
              <a:rPr lang="en-US" dirty="0" smtClean="0"/>
              <a:t>Reduction </a:t>
            </a:r>
            <a:r>
              <a:rPr lang="en-US" dirty="0"/>
              <a:t>in lead time.</a:t>
            </a:r>
          </a:p>
          <a:p>
            <a:pPr algn="ctr"/>
            <a:r>
              <a:rPr lang="en-US" dirty="0" smtClean="0"/>
              <a:t>Quality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/>
              <a:t>) High value critical spares of imported origins.</a:t>
            </a:r>
          </a:p>
          <a:p>
            <a:r>
              <a:rPr lang="en-US" dirty="0"/>
              <a:t>2) Spares whose manufacturing has </a:t>
            </a:r>
            <a:r>
              <a:rPr lang="en-US" dirty="0" smtClean="0"/>
              <a:t>been discontinued </a:t>
            </a:r>
            <a:r>
              <a:rPr lang="en-US" dirty="0"/>
              <a:t>or spares for which poor </a:t>
            </a:r>
            <a:r>
              <a:rPr lang="en-US" dirty="0" smtClean="0"/>
              <a:t>response from </a:t>
            </a:r>
            <a:r>
              <a:rPr lang="en-US" dirty="0"/>
              <a:t>the manufacturers.</a:t>
            </a:r>
          </a:p>
          <a:p>
            <a:r>
              <a:rPr lang="en-US" dirty="0"/>
              <a:t>3) Spares of Indigenous proprietary origin.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Inventory Control – Central Pool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 </a:t>
            </a:r>
            <a:r>
              <a:rPr lang="en-US" dirty="0"/>
              <a:t>is to keep high cost, high lead time, spares </a:t>
            </a:r>
            <a:r>
              <a:rPr lang="en-US" dirty="0" smtClean="0"/>
              <a:t>of interchangeable </a:t>
            </a:r>
            <a:r>
              <a:rPr lang="en-US" dirty="0"/>
              <a:t>type with similar stations at one </a:t>
            </a:r>
            <a:r>
              <a:rPr lang="en-US" dirty="0" smtClean="0"/>
              <a:t>centrally located </a:t>
            </a:r>
            <a:r>
              <a:rPr lang="en-US" dirty="0"/>
              <a:t>place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need arises any member station </a:t>
            </a:r>
            <a:r>
              <a:rPr lang="en-US" dirty="0" smtClean="0"/>
              <a:t>can draw from central </a:t>
            </a:r>
            <a:r>
              <a:rPr lang="en-US" dirty="0"/>
              <a:t>pool and replenish </a:t>
            </a:r>
            <a:r>
              <a:rPr lang="en-US" dirty="0" smtClean="0"/>
              <a:t>immediately.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Spare Parts and</a:t>
            </a:r>
            <a:br>
              <a:rPr lang="en-US" dirty="0" smtClean="0"/>
            </a:br>
            <a:r>
              <a:rPr lang="en-US" dirty="0" smtClean="0"/>
              <a:t>Procurement action depends upon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b="1" dirty="0"/>
          </a:p>
          <a:p>
            <a:r>
              <a:rPr lang="en-US" dirty="0" smtClean="0"/>
              <a:t>Identification </a:t>
            </a:r>
            <a:r>
              <a:rPr lang="en-US" dirty="0"/>
              <a:t>of spares of common in nature for </a:t>
            </a:r>
            <a:r>
              <a:rPr lang="en-US" dirty="0" smtClean="0"/>
              <a:t>the equipments </a:t>
            </a:r>
            <a:r>
              <a:rPr lang="en-US" dirty="0"/>
              <a:t>and allocation of material </a:t>
            </a:r>
            <a:r>
              <a:rPr lang="en-US" dirty="0" smtClean="0"/>
              <a:t>Codification number </a:t>
            </a:r>
            <a:r>
              <a:rPr lang="en-US" dirty="0"/>
              <a:t>accordingly.</a:t>
            </a:r>
          </a:p>
          <a:p>
            <a:r>
              <a:rPr lang="en-US" dirty="0" smtClean="0"/>
              <a:t>Consumption </a:t>
            </a:r>
            <a:r>
              <a:rPr lang="en-US" dirty="0"/>
              <a:t>History</a:t>
            </a:r>
          </a:p>
          <a:p>
            <a:r>
              <a:rPr lang="en-US" dirty="0" smtClean="0"/>
              <a:t>Fast </a:t>
            </a:r>
            <a:r>
              <a:rPr lang="en-US" dirty="0"/>
              <a:t>moving spares</a:t>
            </a:r>
          </a:p>
          <a:p>
            <a:r>
              <a:rPr lang="en-US" dirty="0" smtClean="0"/>
              <a:t>Slow </a:t>
            </a:r>
            <a:r>
              <a:rPr lang="en-US" dirty="0"/>
              <a:t>moving spares</a:t>
            </a:r>
          </a:p>
          <a:p>
            <a:r>
              <a:rPr lang="en-US" dirty="0" smtClean="0"/>
              <a:t>Procurement </a:t>
            </a:r>
            <a:r>
              <a:rPr lang="en-US" dirty="0"/>
              <a:t>practices</a:t>
            </a:r>
          </a:p>
          <a:p>
            <a:r>
              <a:rPr lang="en-US" dirty="0" smtClean="0"/>
              <a:t>Lead </a:t>
            </a:r>
            <a:r>
              <a:rPr lang="en-US" dirty="0"/>
              <a:t>time</a:t>
            </a:r>
          </a:p>
          <a:p>
            <a:r>
              <a:rPr lang="en-US" dirty="0" smtClean="0"/>
              <a:t>Price </a:t>
            </a:r>
            <a:r>
              <a:rPr lang="en-US" dirty="0"/>
              <a:t>discounts and bulk purchases.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Purchasing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/>
              <a:t>Purchasing’s</a:t>
            </a:r>
            <a:r>
              <a:rPr lang="en-US" dirty="0"/>
              <a:t> responsibility is to buy materials of the</a:t>
            </a:r>
          </a:p>
          <a:p>
            <a:r>
              <a:rPr lang="en-US" dirty="0" smtClean="0"/>
              <a:t> </a:t>
            </a:r>
            <a:r>
              <a:rPr lang="en-US" dirty="0"/>
              <a:t>right quality, in the right quantity, at the right time, at the </a:t>
            </a:r>
            <a:r>
              <a:rPr lang="en-US" dirty="0" smtClean="0"/>
              <a:t>right price</a:t>
            </a:r>
            <a:r>
              <a:rPr lang="en-US" dirty="0"/>
              <a:t>, from the right source, with delivery at the right place.</a:t>
            </a:r>
          </a:p>
          <a:p>
            <a:pPr>
              <a:buNone/>
            </a:pPr>
            <a:r>
              <a:rPr lang="en-US" dirty="0" smtClean="0"/>
              <a:t>Furthermore</a:t>
            </a:r>
            <a:r>
              <a:rPr lang="en-US" dirty="0"/>
              <a:t>, this objective must be achieved with </a:t>
            </a:r>
            <a:r>
              <a:rPr lang="en-US" dirty="0" smtClean="0"/>
              <a:t>a minimum </a:t>
            </a:r>
            <a:r>
              <a:rPr lang="en-US" dirty="0"/>
              <a:t>investment in inventories.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Achieving this objective of security with a </a:t>
            </a:r>
            <a:r>
              <a:rPr lang="en-US" dirty="0" smtClean="0"/>
              <a:t>minimum investment </a:t>
            </a:r>
            <a:r>
              <a:rPr lang="en-US" dirty="0"/>
              <a:t>demands a fine balancing of </a:t>
            </a:r>
            <a:r>
              <a:rPr lang="en-US" dirty="0" smtClean="0"/>
              <a:t>various factors</a:t>
            </a:r>
            <a:r>
              <a:rPr lang="en-US" dirty="0"/>
              <a:t>:</a:t>
            </a:r>
          </a:p>
          <a:p>
            <a:r>
              <a:rPr lang="en-US" dirty="0" smtClean="0"/>
              <a:t> </a:t>
            </a:r>
            <a:r>
              <a:rPr lang="en-US" dirty="0"/>
              <a:t>risk of shutdown, the cost inherent in forward buying, and </a:t>
            </a:r>
            <a:r>
              <a:rPr lang="en-US" dirty="0" smtClean="0"/>
              <a:t>the economies </a:t>
            </a:r>
            <a:r>
              <a:rPr lang="en-US" dirty="0"/>
              <a:t>of quantity </a:t>
            </a:r>
            <a:r>
              <a:rPr lang="en-US" dirty="0" smtClean="0"/>
              <a:t>purchases.</a:t>
            </a:r>
          </a:p>
          <a:p>
            <a:pPr>
              <a:buNone/>
            </a:pPr>
            <a:r>
              <a:rPr lang="en-US" dirty="0" smtClean="0"/>
              <a:t>Weighing </a:t>
            </a:r>
            <a:r>
              <a:rPr lang="en-US" dirty="0"/>
              <a:t>these factors calls for experience and a high</a:t>
            </a:r>
          </a:p>
          <a:p>
            <a:pPr>
              <a:buNone/>
            </a:pPr>
            <a:r>
              <a:rPr lang="en-US" dirty="0" smtClean="0"/>
              <a:t> order </a:t>
            </a:r>
            <a:r>
              <a:rPr lang="en-US" dirty="0"/>
              <a:t>of professional judgment.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Purchasing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Procurement </a:t>
            </a:r>
            <a:r>
              <a:rPr lang="en-US" dirty="0"/>
              <a:t>cycle</a:t>
            </a:r>
          </a:p>
          <a:p>
            <a:r>
              <a:rPr lang="en-US" dirty="0" smtClean="0"/>
              <a:t> </a:t>
            </a:r>
            <a:r>
              <a:rPr lang="en-US" dirty="0"/>
              <a:t>Review selection</a:t>
            </a:r>
          </a:p>
          <a:p>
            <a:r>
              <a:rPr lang="en-US" dirty="0" smtClean="0"/>
              <a:t> </a:t>
            </a:r>
            <a:r>
              <a:rPr lang="en-US" dirty="0"/>
              <a:t>Determine needed quantities</a:t>
            </a:r>
          </a:p>
          <a:p>
            <a:r>
              <a:rPr lang="en-US" dirty="0" smtClean="0"/>
              <a:t> </a:t>
            </a:r>
            <a:r>
              <a:rPr lang="en-US" dirty="0"/>
              <a:t>Reconcile needs &amp; funds</a:t>
            </a:r>
          </a:p>
          <a:p>
            <a:r>
              <a:rPr lang="en-US" dirty="0" smtClean="0"/>
              <a:t> </a:t>
            </a:r>
            <a:r>
              <a:rPr lang="en-US" dirty="0"/>
              <a:t>Choose procurement method</a:t>
            </a:r>
          </a:p>
          <a:p>
            <a:r>
              <a:rPr lang="en-US" dirty="0" smtClean="0"/>
              <a:t> </a:t>
            </a:r>
            <a:r>
              <a:rPr lang="en-US" dirty="0"/>
              <a:t>Select suppliers</a:t>
            </a:r>
          </a:p>
          <a:p>
            <a:r>
              <a:rPr lang="en-US" dirty="0" smtClean="0"/>
              <a:t> </a:t>
            </a:r>
            <a:r>
              <a:rPr lang="en-US" dirty="0"/>
              <a:t>Specify contract terms</a:t>
            </a:r>
          </a:p>
          <a:p>
            <a:r>
              <a:rPr lang="en-US" dirty="0" smtClean="0"/>
              <a:t> </a:t>
            </a:r>
            <a:r>
              <a:rPr lang="en-US" dirty="0"/>
              <a:t>Monitor order status</a:t>
            </a:r>
          </a:p>
          <a:p>
            <a:r>
              <a:rPr lang="en-US" dirty="0" smtClean="0"/>
              <a:t> </a:t>
            </a:r>
            <a:r>
              <a:rPr lang="en-US" dirty="0"/>
              <a:t>Receipt &amp; inspection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Purchasing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• </a:t>
            </a:r>
            <a:r>
              <a:rPr lang="en-US" dirty="0"/>
              <a:t>Purchasing Strategy &amp; Forecasting</a:t>
            </a:r>
          </a:p>
          <a:p>
            <a:r>
              <a:rPr lang="en-US" dirty="0"/>
              <a:t>• Purchasing Procedures and </a:t>
            </a:r>
            <a:r>
              <a:rPr lang="en-US" dirty="0" smtClean="0"/>
              <a:t>Techniques</a:t>
            </a:r>
            <a:endParaRPr lang="en-US" dirty="0"/>
          </a:p>
          <a:p>
            <a:r>
              <a:rPr lang="en-US" dirty="0"/>
              <a:t>• Supplier Selection &amp; Evaluation</a:t>
            </a:r>
          </a:p>
          <a:p>
            <a:r>
              <a:rPr lang="en-US" dirty="0"/>
              <a:t>• International Purchasing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Purchasing Strategy &amp; Forecasting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How to make a make-or-buy decision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How many suppliers do you need?</a:t>
            </a:r>
          </a:p>
          <a:p>
            <a:r>
              <a:rPr lang="en-US" dirty="0" smtClean="0"/>
              <a:t> </a:t>
            </a:r>
            <a:r>
              <a:rPr lang="en-US" dirty="0"/>
              <a:t>Which suppliers should be selected?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Purchasing Strategy &amp; Forecasting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How </a:t>
            </a:r>
            <a:r>
              <a:rPr lang="en-US" dirty="0"/>
              <a:t>do we forecast the quantity to be purchased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What kind of forecasting methods should be used?</a:t>
            </a:r>
          </a:p>
          <a:p>
            <a:r>
              <a:rPr lang="en-US" dirty="0" smtClean="0"/>
              <a:t>Time of forecasting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Purchasing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What are the basic steps of purchasing</a:t>
            </a:r>
          </a:p>
          <a:p>
            <a:r>
              <a:rPr lang="en-US" dirty="0" smtClean="0"/>
              <a:t> </a:t>
            </a:r>
            <a:r>
              <a:rPr lang="en-US" dirty="0"/>
              <a:t>Capital Purchases</a:t>
            </a:r>
          </a:p>
          <a:p>
            <a:r>
              <a:rPr lang="en-US" dirty="0" smtClean="0"/>
              <a:t> Requisition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Preparation of Purchase Order</a:t>
            </a:r>
          </a:p>
          <a:p>
            <a:r>
              <a:rPr lang="en-US" dirty="0" smtClean="0"/>
              <a:t> </a:t>
            </a:r>
            <a:r>
              <a:rPr lang="en-US" dirty="0"/>
              <a:t>Placing Order</a:t>
            </a:r>
          </a:p>
          <a:p>
            <a:r>
              <a:rPr lang="en-US" dirty="0" smtClean="0"/>
              <a:t> </a:t>
            </a:r>
            <a:r>
              <a:rPr lang="en-US" dirty="0"/>
              <a:t>Receiving</a:t>
            </a:r>
          </a:p>
          <a:p>
            <a:r>
              <a:rPr lang="en-US" dirty="0" smtClean="0"/>
              <a:t> </a:t>
            </a:r>
            <a:r>
              <a:rPr lang="en-US" dirty="0"/>
              <a:t>Purchasing documentation and forms.</a:t>
            </a:r>
          </a:p>
          <a:p>
            <a:r>
              <a:rPr lang="en-US" dirty="0" smtClean="0"/>
              <a:t> </a:t>
            </a:r>
            <a:r>
              <a:rPr lang="en-US" dirty="0"/>
              <a:t>Requisition</a:t>
            </a:r>
          </a:p>
          <a:p>
            <a:r>
              <a:rPr lang="en-US" dirty="0" smtClean="0"/>
              <a:t> </a:t>
            </a:r>
            <a:r>
              <a:rPr lang="en-US" dirty="0"/>
              <a:t>Purchase Order</a:t>
            </a:r>
          </a:p>
          <a:p>
            <a:r>
              <a:rPr lang="en-US" dirty="0" smtClean="0"/>
              <a:t> </a:t>
            </a:r>
            <a:r>
              <a:rPr lang="en-US" dirty="0"/>
              <a:t>Invoice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 smtClean="0"/>
              <a:t>Purchasing and Inventory Control in MM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Material </a:t>
            </a:r>
            <a:r>
              <a:rPr lang="en-US" b="1" dirty="0"/>
              <a:t>Management is one of the critical and </a:t>
            </a:r>
            <a:r>
              <a:rPr lang="en-US" b="1" dirty="0" smtClean="0"/>
              <a:t>crucial </a:t>
            </a:r>
            <a:r>
              <a:rPr lang="en-US" dirty="0" smtClean="0"/>
              <a:t>part </a:t>
            </a:r>
            <a:r>
              <a:rPr lang="en-US" dirty="0"/>
              <a:t>of every organization involved in </a:t>
            </a:r>
            <a:r>
              <a:rPr lang="en-US" dirty="0" smtClean="0"/>
              <a:t>manufacturing process.</a:t>
            </a:r>
          </a:p>
          <a:p>
            <a:endParaRPr lang="en-US" dirty="0"/>
          </a:p>
          <a:p>
            <a:r>
              <a:rPr lang="en-US" dirty="0" smtClean="0"/>
              <a:t>Bad </a:t>
            </a:r>
            <a:r>
              <a:rPr lang="en-US" dirty="0"/>
              <a:t>Management of inventory, purchasing </a:t>
            </a:r>
            <a:r>
              <a:rPr lang="en-US" dirty="0" smtClean="0"/>
              <a:t>methods has </a:t>
            </a:r>
            <a:r>
              <a:rPr lang="en-US" dirty="0"/>
              <a:t>lead to fall of organizations.</a:t>
            </a:r>
          </a:p>
          <a:p>
            <a:r>
              <a:rPr lang="en-US" dirty="0" smtClean="0"/>
              <a:t>Total </a:t>
            </a:r>
            <a:r>
              <a:rPr lang="en-US" dirty="0"/>
              <a:t>number of Spares varies from organization </a:t>
            </a:r>
            <a:r>
              <a:rPr lang="en-US" dirty="0" smtClean="0"/>
              <a:t>to organization.</a:t>
            </a:r>
          </a:p>
          <a:p>
            <a:endParaRPr lang="en-US" dirty="0"/>
          </a:p>
          <a:p>
            <a:r>
              <a:rPr lang="en-US" dirty="0" smtClean="0"/>
              <a:t>An </a:t>
            </a:r>
            <a:r>
              <a:rPr lang="en-US" dirty="0"/>
              <a:t>Efficient and Effective Material </a:t>
            </a:r>
            <a:r>
              <a:rPr lang="en-US" dirty="0" smtClean="0"/>
              <a:t>Management System </a:t>
            </a:r>
            <a:r>
              <a:rPr lang="en-US" dirty="0"/>
              <a:t>is important in the purchasing and </a:t>
            </a:r>
            <a:r>
              <a:rPr lang="en-US" dirty="0" smtClean="0"/>
              <a:t>inventory control </a:t>
            </a:r>
            <a:r>
              <a:rPr lang="en-US" dirty="0"/>
              <a:t>for Effective Cost Control in maintenance.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Purchasing can be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 </a:t>
            </a:r>
            <a:r>
              <a:rPr lang="en-US" b="1" dirty="0"/>
              <a:t>Open tender</a:t>
            </a:r>
          </a:p>
          <a:p>
            <a:r>
              <a:rPr lang="en-US" b="1" dirty="0" smtClean="0"/>
              <a:t>Restricted </a:t>
            </a:r>
            <a:r>
              <a:rPr lang="en-US" b="1" dirty="0"/>
              <a:t>or limited tender</a:t>
            </a:r>
          </a:p>
          <a:p>
            <a:pPr>
              <a:buNone/>
            </a:pPr>
            <a:r>
              <a:rPr lang="en-US" dirty="0" smtClean="0"/>
              <a:t>          – </a:t>
            </a:r>
            <a:r>
              <a:rPr lang="en-US" dirty="0"/>
              <a:t>From limited suppliers (about 10)</a:t>
            </a:r>
          </a:p>
          <a:p>
            <a:r>
              <a:rPr lang="en-US" dirty="0" smtClean="0"/>
              <a:t> </a:t>
            </a:r>
            <a:r>
              <a:rPr lang="en-US" b="1" dirty="0"/>
              <a:t>Negotiated </a:t>
            </a:r>
            <a:r>
              <a:rPr lang="en-US" b="1" dirty="0" smtClean="0"/>
              <a:t>procurement</a:t>
            </a:r>
          </a:p>
          <a:p>
            <a:r>
              <a:rPr lang="en-US" b="1" dirty="0" smtClean="0"/>
              <a:t>    </a:t>
            </a:r>
            <a:r>
              <a:rPr lang="en-US" dirty="0" smtClean="0"/>
              <a:t>– </a:t>
            </a:r>
            <a:r>
              <a:rPr lang="en-US" dirty="0"/>
              <a:t>Buyer approaches selected potential Suppliers &amp; bargain directly, Used </a:t>
            </a:r>
            <a:r>
              <a:rPr lang="en-US" dirty="0" smtClean="0"/>
              <a:t>in long </a:t>
            </a:r>
            <a:r>
              <a:rPr lang="en-US" dirty="0"/>
              <a:t>time supply contracts</a:t>
            </a:r>
          </a:p>
          <a:p>
            <a:r>
              <a:rPr lang="en-US" b="1" dirty="0" smtClean="0"/>
              <a:t>Direct procurement</a:t>
            </a:r>
          </a:p>
          <a:p>
            <a:r>
              <a:rPr lang="en-US" b="1" dirty="0" smtClean="0"/>
              <a:t>    </a:t>
            </a:r>
            <a:r>
              <a:rPr lang="en-US" dirty="0" smtClean="0"/>
              <a:t>– </a:t>
            </a:r>
            <a:r>
              <a:rPr lang="en-US" dirty="0"/>
              <a:t>Purchased from single supplier, at his quoted price, Prices may be high</a:t>
            </a:r>
          </a:p>
          <a:p>
            <a:r>
              <a:rPr lang="en-US" dirty="0" smtClean="0"/>
              <a:t> </a:t>
            </a:r>
            <a:r>
              <a:rPr lang="en-US" b="1" dirty="0"/>
              <a:t>Rate contract</a:t>
            </a:r>
          </a:p>
          <a:p>
            <a:pPr>
              <a:buNone/>
            </a:pPr>
            <a:r>
              <a:rPr lang="en-US" dirty="0" smtClean="0"/>
              <a:t>          – </a:t>
            </a:r>
            <a:r>
              <a:rPr lang="en-US" dirty="0"/>
              <a:t>Firms are asked to supply stores at specified Rates during the </a:t>
            </a:r>
            <a:r>
              <a:rPr lang="en-US" dirty="0" smtClean="0"/>
              <a:t>period covered </a:t>
            </a:r>
            <a:r>
              <a:rPr lang="en-US" dirty="0"/>
              <a:t>by the Contract</a:t>
            </a:r>
          </a:p>
          <a:p>
            <a:r>
              <a:rPr lang="en-US" b="1" dirty="0" smtClean="0"/>
              <a:t>Spot </a:t>
            </a:r>
            <a:r>
              <a:rPr lang="en-US" b="1" dirty="0"/>
              <a:t>purchase</a:t>
            </a:r>
          </a:p>
          <a:p>
            <a:pPr>
              <a:buNone/>
            </a:pPr>
            <a:r>
              <a:rPr lang="en-US" dirty="0" smtClean="0"/>
              <a:t>         – </a:t>
            </a:r>
            <a:r>
              <a:rPr lang="en-US" dirty="0"/>
              <a:t>It is done by a committee, which includes an officer from stores, accounts </a:t>
            </a:r>
            <a:r>
              <a:rPr lang="en-US" dirty="0" smtClean="0"/>
              <a:t>&amp;purchasing </a:t>
            </a:r>
            <a:r>
              <a:rPr lang="en-US" dirty="0"/>
              <a:t>departments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Purchasing Procedures and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Some </a:t>
            </a:r>
            <a:r>
              <a:rPr lang="en-US" dirty="0"/>
              <a:t>recent trends in procurement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Electronic Ordering</a:t>
            </a:r>
          </a:p>
          <a:p>
            <a:r>
              <a:rPr lang="en-US" dirty="0" smtClean="0"/>
              <a:t> </a:t>
            </a:r>
            <a:r>
              <a:rPr lang="en-US" dirty="0"/>
              <a:t>Stockless Purchasing</a:t>
            </a:r>
          </a:p>
          <a:p>
            <a:r>
              <a:rPr lang="en-US" dirty="0" smtClean="0"/>
              <a:t> </a:t>
            </a:r>
            <a:r>
              <a:rPr lang="en-US" dirty="0"/>
              <a:t>Standardization</a:t>
            </a:r>
          </a:p>
          <a:p>
            <a:r>
              <a:rPr lang="en-US" dirty="0" smtClean="0"/>
              <a:t> </a:t>
            </a:r>
            <a:r>
              <a:rPr lang="en-US" dirty="0"/>
              <a:t>Just in Time Purchasing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Supplier Selection &amp;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How do we find the suppliers and types</a:t>
            </a:r>
          </a:p>
          <a:p>
            <a:r>
              <a:rPr lang="en-US" dirty="0"/>
              <a:t>– Brokers, Wholesalers, Producers ,</a:t>
            </a:r>
            <a:r>
              <a:rPr lang="en-US" dirty="0" smtClean="0"/>
              <a:t>etc</a:t>
            </a:r>
            <a:endParaRPr lang="en-US" dirty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Supplier selection standards</a:t>
            </a:r>
          </a:p>
          <a:p>
            <a:r>
              <a:rPr lang="en-US" dirty="0" smtClean="0"/>
              <a:t> </a:t>
            </a:r>
            <a:r>
              <a:rPr lang="en-US" dirty="0"/>
              <a:t>Price, Quality, Service, Reliability, </a:t>
            </a:r>
            <a:r>
              <a:rPr lang="en-US" dirty="0" smtClean="0"/>
              <a:t>Evaluate Performance</a:t>
            </a:r>
            <a:endParaRPr lang="en-US" dirty="0"/>
          </a:p>
          <a:p>
            <a:pPr>
              <a:buNone/>
            </a:pPr>
            <a:r>
              <a:rPr lang="en-US" dirty="0" smtClean="0"/>
              <a:t>Advantages </a:t>
            </a:r>
            <a:r>
              <a:rPr lang="en-US" dirty="0"/>
              <a:t>of buying direct and buying </a:t>
            </a:r>
            <a:r>
              <a:rPr lang="en-US" dirty="0" smtClean="0"/>
              <a:t>from</a:t>
            </a:r>
          </a:p>
          <a:p>
            <a:pPr>
              <a:buNone/>
            </a:pPr>
            <a:r>
              <a:rPr lang="en-US" dirty="0" smtClean="0"/>
              <a:t>distribution.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 Purchasing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Have to locate the best sources </a:t>
            </a:r>
            <a:r>
              <a:rPr lang="en-US" dirty="0" smtClean="0"/>
              <a:t> </a:t>
            </a:r>
            <a:r>
              <a:rPr lang="en-US" dirty="0"/>
              <a:t>internationally</a:t>
            </a:r>
          </a:p>
          <a:p>
            <a:r>
              <a:rPr lang="en-US" dirty="0" smtClean="0"/>
              <a:t> </a:t>
            </a:r>
            <a:r>
              <a:rPr lang="en-US" dirty="0"/>
              <a:t>Differences in currency, language and </a:t>
            </a:r>
            <a:r>
              <a:rPr lang="en-US" dirty="0" smtClean="0"/>
              <a:t>culture</a:t>
            </a:r>
            <a:endParaRPr lang="en-US" dirty="0"/>
          </a:p>
          <a:p>
            <a:r>
              <a:rPr lang="en-US" dirty="0" smtClean="0"/>
              <a:t> Legal </a:t>
            </a:r>
            <a:r>
              <a:rPr lang="en-US" dirty="0"/>
              <a:t>issues</a:t>
            </a:r>
          </a:p>
          <a:p>
            <a:r>
              <a:rPr lang="en-US" dirty="0" smtClean="0"/>
              <a:t> </a:t>
            </a:r>
            <a:r>
              <a:rPr lang="en-US" dirty="0"/>
              <a:t>Types of agreements</a:t>
            </a:r>
          </a:p>
          <a:p>
            <a:r>
              <a:rPr lang="en-US" dirty="0" smtClean="0"/>
              <a:t> </a:t>
            </a:r>
            <a:r>
              <a:rPr lang="en-US" dirty="0"/>
              <a:t>Protection in international purchasing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Inventory Control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OBJECTIVES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minimize the capital blocked up in </a:t>
            </a:r>
            <a:r>
              <a:rPr lang="en-US" dirty="0" smtClean="0"/>
              <a:t>inventory or </a:t>
            </a:r>
            <a:r>
              <a:rPr lang="en-US" dirty="0"/>
              <a:t>in other words maintain optimum level </a:t>
            </a:r>
            <a:r>
              <a:rPr lang="en-US" dirty="0" smtClean="0"/>
              <a:t>of inventory </a:t>
            </a:r>
            <a:r>
              <a:rPr lang="en-US" dirty="0"/>
              <a:t>.</a:t>
            </a:r>
          </a:p>
          <a:p>
            <a:r>
              <a:rPr lang="en-US" dirty="0" smtClean="0"/>
              <a:t>To </a:t>
            </a:r>
            <a:r>
              <a:rPr lang="en-US" dirty="0"/>
              <a:t>strike a balance between production </a:t>
            </a:r>
            <a:r>
              <a:rPr lang="en-US" dirty="0" smtClean="0"/>
              <a:t>costs and </a:t>
            </a:r>
            <a:r>
              <a:rPr lang="en-US" dirty="0"/>
              <a:t>operating and maintenance costs.</a:t>
            </a:r>
          </a:p>
          <a:p>
            <a:r>
              <a:rPr lang="en-US" dirty="0" smtClean="0"/>
              <a:t>To </a:t>
            </a:r>
            <a:r>
              <a:rPr lang="en-US" dirty="0"/>
              <a:t>avoid wastages, losses and </a:t>
            </a:r>
            <a:r>
              <a:rPr lang="en-US" dirty="0" smtClean="0"/>
              <a:t>optimum utilization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Inventory Control - Spares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FUNCTIONS </a:t>
            </a:r>
            <a:endParaRPr lang="en-US" b="1" dirty="0"/>
          </a:p>
          <a:p>
            <a:r>
              <a:rPr lang="en-US" dirty="0" smtClean="0"/>
              <a:t> </a:t>
            </a:r>
            <a:r>
              <a:rPr lang="en-US" dirty="0"/>
              <a:t>Identify the </a:t>
            </a:r>
            <a:r>
              <a:rPr lang="en-US" dirty="0" smtClean="0"/>
              <a:t>spares </a:t>
            </a:r>
            <a:r>
              <a:rPr lang="en-US" dirty="0"/>
              <a:t>required for maintaining the equipments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Asses </a:t>
            </a:r>
            <a:r>
              <a:rPr lang="en-US" dirty="0"/>
              <a:t>annual requirements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Determine </a:t>
            </a:r>
            <a:r>
              <a:rPr lang="en-US" dirty="0"/>
              <a:t>how-much to procure and when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Standardization </a:t>
            </a:r>
            <a:r>
              <a:rPr lang="en-US" dirty="0"/>
              <a:t>of spares.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slow moving, obsolete, defective or damaged items and life of spares where ever it is applicable.</a:t>
            </a:r>
          </a:p>
          <a:p>
            <a:endParaRPr lang="en-US" dirty="0" smtClean="0"/>
          </a:p>
          <a:p>
            <a:r>
              <a:rPr lang="en-US" dirty="0" smtClean="0"/>
              <a:t>Preparation of policies and procedures to suit to the organization.</a:t>
            </a:r>
          </a:p>
          <a:p>
            <a:endParaRPr lang="en-US" dirty="0" smtClean="0"/>
          </a:p>
          <a:p>
            <a:r>
              <a:rPr lang="en-US" dirty="0" smtClean="0"/>
              <a:t>Prepare spare parts specifications.</a:t>
            </a:r>
          </a:p>
          <a:p>
            <a:r>
              <a:rPr lang="en-US" dirty="0" smtClean="0"/>
              <a:t>Auditing of Inventories regularly</a:t>
            </a:r>
            <a:r>
              <a:rPr lang="en-US" b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Inventory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inventory control a selective approach for each </a:t>
            </a:r>
            <a:r>
              <a:rPr lang="en-US" dirty="0" smtClean="0"/>
              <a:t>item according </a:t>
            </a:r>
            <a:r>
              <a:rPr lang="en-US" dirty="0"/>
              <a:t>to its importance is to be chosen.</a:t>
            </a:r>
          </a:p>
          <a:p>
            <a:r>
              <a:rPr lang="en-US" dirty="0" smtClean="0"/>
              <a:t> </a:t>
            </a:r>
            <a:r>
              <a:rPr lang="en-US" dirty="0"/>
              <a:t>Most important analysis are :</a:t>
            </a:r>
          </a:p>
          <a:p>
            <a:pPr marL="633222" indent="-514350" algn="ctr">
              <a:buAutoNum type="arabicParenBoth"/>
            </a:pPr>
            <a:r>
              <a:rPr lang="en-US" dirty="0" smtClean="0"/>
              <a:t>A </a:t>
            </a:r>
            <a:r>
              <a:rPr lang="en-US" dirty="0"/>
              <a:t>B C Analysis- Annual </a:t>
            </a:r>
            <a:r>
              <a:rPr lang="en-US" dirty="0" smtClean="0"/>
              <a:t>consumption</a:t>
            </a:r>
          </a:p>
          <a:p>
            <a:pPr marL="633222" indent="-514350" algn="ctr">
              <a:buAutoNum type="arabicParenBoth"/>
            </a:pPr>
            <a:r>
              <a:rPr lang="en-US" dirty="0" smtClean="0"/>
              <a:t> </a:t>
            </a:r>
            <a:r>
              <a:rPr lang="en-US" dirty="0"/>
              <a:t>V E D Analysis-Vital, Essential, </a:t>
            </a:r>
            <a:r>
              <a:rPr lang="en-US" dirty="0" smtClean="0"/>
              <a:t>Desirable</a:t>
            </a:r>
          </a:p>
          <a:p>
            <a:pPr marL="633222" indent="-514350" algn="ctr">
              <a:buAutoNum type="arabicParenBoth"/>
            </a:pPr>
            <a:r>
              <a:rPr lang="en-US" dirty="0" smtClean="0"/>
              <a:t> </a:t>
            </a:r>
            <a:r>
              <a:rPr lang="en-US" dirty="0"/>
              <a:t>F S N Analysis-Fast moving ,Slow </a:t>
            </a:r>
            <a:r>
              <a:rPr lang="en-US" dirty="0" smtClean="0"/>
              <a:t>moving, Non </a:t>
            </a:r>
            <a:r>
              <a:rPr lang="en-US" dirty="0"/>
              <a:t>moving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ABC analysis</a:t>
            </a:r>
            <a:endParaRPr lang="en-US" dirty="0"/>
          </a:p>
        </p:txBody>
      </p:sp>
      <p:pic>
        <p:nvPicPr>
          <p:cNvPr id="4" name="Picture 2" descr="C:\Users\Noman Traders\Desktop\abc-analysi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3925" y="2120900"/>
            <a:ext cx="7296150" cy="3933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of Inventory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Order </a:t>
            </a:r>
            <a:r>
              <a:rPr lang="en-US" b="1" dirty="0"/>
              <a:t>Quantity</a:t>
            </a:r>
          </a:p>
          <a:p>
            <a:pPr>
              <a:buNone/>
            </a:pPr>
            <a:r>
              <a:rPr lang="en-US" b="1" i="1" dirty="0"/>
              <a:t>Economic Order Quantity(EOQ)</a:t>
            </a:r>
          </a:p>
          <a:p>
            <a:r>
              <a:rPr lang="en-US" dirty="0" smtClean="0"/>
              <a:t> </a:t>
            </a:r>
            <a:r>
              <a:rPr lang="en-US" dirty="0"/>
              <a:t>Order Timing</a:t>
            </a:r>
          </a:p>
          <a:p>
            <a:r>
              <a:rPr lang="en-US" dirty="0" smtClean="0"/>
              <a:t>Reorder </a:t>
            </a:r>
            <a:r>
              <a:rPr lang="en-US" dirty="0"/>
              <a:t>Point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EOQ minimizes the sum of holding and setup costs</a:t>
            </a:r>
          </a:p>
          <a:p>
            <a:r>
              <a:rPr lang="en-US" dirty="0" smtClean="0"/>
              <a:t>Q </a:t>
            </a:r>
            <a:r>
              <a:rPr lang="en-US" dirty="0"/>
              <a:t>= 2DCo/Ch</a:t>
            </a:r>
          </a:p>
          <a:p>
            <a:pPr algn="ctr">
              <a:buNone/>
            </a:pPr>
            <a:r>
              <a:rPr lang="en-US" dirty="0"/>
              <a:t>D = annual demand</a:t>
            </a:r>
          </a:p>
          <a:p>
            <a:pPr algn="ctr">
              <a:buNone/>
            </a:pPr>
            <a:r>
              <a:rPr lang="en-US" dirty="0"/>
              <a:t>Co = ordering/setup costs</a:t>
            </a:r>
          </a:p>
          <a:p>
            <a:pPr algn="ctr">
              <a:buNone/>
            </a:pPr>
            <a:r>
              <a:rPr lang="en-US" dirty="0"/>
              <a:t>Ch = cost of holding one unit of inventory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Order Quantity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To </a:t>
            </a:r>
            <a:r>
              <a:rPr lang="en-US" dirty="0"/>
              <a:t>determine the quantity of spares to be ordered </a:t>
            </a:r>
            <a:r>
              <a:rPr lang="en-US" dirty="0" smtClean="0"/>
              <a:t>for each </a:t>
            </a:r>
            <a:r>
              <a:rPr lang="en-US" dirty="0"/>
              <a:t>of the item, the following are kept in mind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633222" indent="-514350">
              <a:buAutoNum type="arabicParenBoth"/>
            </a:pPr>
            <a:r>
              <a:rPr lang="en-US" b="1" dirty="0" smtClean="0"/>
              <a:t>Order </a:t>
            </a:r>
            <a:r>
              <a:rPr lang="en-US" b="1" dirty="0"/>
              <a:t>cost </a:t>
            </a:r>
            <a:r>
              <a:rPr lang="en-US" dirty="0"/>
              <a:t>– Cost due to processing </a:t>
            </a:r>
            <a:r>
              <a:rPr lang="en-US" dirty="0" smtClean="0"/>
              <a:t>of purchase </a:t>
            </a:r>
            <a:r>
              <a:rPr lang="en-US" dirty="0"/>
              <a:t>order</a:t>
            </a:r>
            <a:r>
              <a:rPr lang="en-US" dirty="0" smtClean="0"/>
              <a:t>.</a:t>
            </a:r>
          </a:p>
          <a:p>
            <a:pPr marL="633222" indent="-514350">
              <a:buAutoNum type="arabicParenBoth"/>
            </a:pPr>
            <a:endParaRPr lang="en-US" dirty="0" smtClean="0"/>
          </a:p>
          <a:p>
            <a:pPr marL="633222" indent="-514350">
              <a:buAutoNum type="arabicParenBoth"/>
            </a:pPr>
            <a:r>
              <a:rPr lang="en-US" b="1" dirty="0" smtClean="0"/>
              <a:t>Inventory </a:t>
            </a:r>
            <a:r>
              <a:rPr lang="en-US" b="1" dirty="0"/>
              <a:t>carrying cost</a:t>
            </a:r>
            <a:r>
              <a:rPr lang="en-US" dirty="0"/>
              <a:t> – Interest on </a:t>
            </a:r>
            <a:r>
              <a:rPr lang="en-US" dirty="0" smtClean="0"/>
              <a:t>capital, storage </a:t>
            </a:r>
            <a:r>
              <a:rPr lang="en-US" dirty="0"/>
              <a:t>cost insurance, maintenance cost</a:t>
            </a:r>
            <a:r>
              <a:rPr lang="en-US" dirty="0" smtClean="0"/>
              <a:t>.</a:t>
            </a:r>
          </a:p>
          <a:p>
            <a:pPr marL="633222" indent="-514350">
              <a:buAutoNum type="arabicParenBoth"/>
            </a:pPr>
            <a:endParaRPr lang="en-US" dirty="0" smtClean="0"/>
          </a:p>
          <a:p>
            <a:pPr marL="633222" indent="-514350">
              <a:buAutoNum type="arabicParenBoth"/>
            </a:pPr>
            <a:r>
              <a:rPr lang="en-US" b="1" dirty="0" smtClean="0"/>
              <a:t>Economic </a:t>
            </a:r>
            <a:r>
              <a:rPr lang="en-US" b="1" dirty="0"/>
              <a:t>order quantity </a:t>
            </a:r>
            <a:r>
              <a:rPr lang="en-US" dirty="0"/>
              <a:t>is the one </a:t>
            </a:r>
            <a:r>
              <a:rPr lang="en-US" dirty="0" smtClean="0"/>
              <a:t>which considers </a:t>
            </a:r>
            <a:r>
              <a:rPr lang="en-US" dirty="0"/>
              <a:t>the cost of ordering and </a:t>
            </a:r>
            <a:r>
              <a:rPr lang="en-US" dirty="0" smtClean="0"/>
              <a:t>inventory carrying </a:t>
            </a:r>
            <a:r>
              <a:rPr lang="en-US" dirty="0"/>
              <a:t>cost.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2834</TotalTime>
  <Words>970</Words>
  <Application>Microsoft Office PowerPoint</Application>
  <PresentationFormat>On-screen Show (4:3)</PresentationFormat>
  <Paragraphs>151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Module</vt:lpstr>
      <vt:lpstr>Purchasing and inventory control </vt:lpstr>
      <vt:lpstr>Purchasing and Inventory Control in MM </vt:lpstr>
      <vt:lpstr>Inventory Control </vt:lpstr>
      <vt:lpstr>Inventory Control - Spares</vt:lpstr>
      <vt:lpstr>Slide 5</vt:lpstr>
      <vt:lpstr>Inventory Analysis</vt:lpstr>
      <vt:lpstr>ABC analysis</vt:lpstr>
      <vt:lpstr>Design of Inventory</vt:lpstr>
      <vt:lpstr>Order Quantity</vt:lpstr>
      <vt:lpstr>Spare Parts Development</vt:lpstr>
      <vt:lpstr>Identification Process</vt:lpstr>
      <vt:lpstr>Inventory Control – Central Pool</vt:lpstr>
      <vt:lpstr>Spare Parts and Procurement action depends upon</vt:lpstr>
      <vt:lpstr>Purchasing Objectives</vt:lpstr>
      <vt:lpstr>Purchasing</vt:lpstr>
      <vt:lpstr>In Purchasing</vt:lpstr>
      <vt:lpstr>Purchasing Strategy &amp; Forecasting</vt:lpstr>
      <vt:lpstr>Purchasing Strategy &amp; Forecasting</vt:lpstr>
      <vt:lpstr>Purchasing Procedures</vt:lpstr>
      <vt:lpstr>Purchasing can be done</vt:lpstr>
      <vt:lpstr>Purchasing Procedures and Technique</vt:lpstr>
      <vt:lpstr>Supplier Selection &amp; Evaluation</vt:lpstr>
      <vt:lpstr>International Purchasing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Noman Traders</dc:creator>
  <cp:lastModifiedBy>Noman Traders</cp:lastModifiedBy>
  <cp:revision>32</cp:revision>
  <dcterms:created xsi:type="dcterms:W3CDTF">2020-04-20T09:52:04Z</dcterms:created>
  <dcterms:modified xsi:type="dcterms:W3CDTF">2020-04-22T12:42:57Z</dcterms:modified>
</cp:coreProperties>
</file>